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2"/>
  </p:normalViewPr>
  <p:slideViewPr>
    <p:cSldViewPr snapToGrid="0">
      <p:cViewPr varScale="1">
        <p:scale>
          <a:sx n="134" d="100"/>
          <a:sy n="134" d="100"/>
        </p:scale>
        <p:origin x="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move the slide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</a:p>
        </p:txBody>
      </p:sp>
      <p:sp>
        <p:nvSpPr>
          <p:cNvPr id="8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</a:p>
        </p:txBody>
      </p:sp>
      <p:sp>
        <p:nvSpPr>
          <p:cNvPr id="83" name="PlaceHolder 4"/>
          <p:cNvSpPr>
            <a:spLocks noGrp="1"/>
          </p:cNvSpPr>
          <p:nvPr>
            <p:ph type="dt" idx="3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</a:p>
        </p:txBody>
      </p:sp>
      <p:sp>
        <p:nvSpPr>
          <p:cNvPr id="84" name="PlaceHolder 5"/>
          <p:cNvSpPr>
            <a:spLocks noGrp="1"/>
          </p:cNvSpPr>
          <p:nvPr>
            <p:ph type="ftr" idx="3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85" name="PlaceHolder 6"/>
          <p:cNvSpPr>
            <a:spLocks noGrp="1"/>
          </p:cNvSpPr>
          <p:nvPr>
            <p:ph type="sldNum" idx="3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98AE6C78-B876-42EA-A6F3-5DA4EA1A6605}" type="slidenum"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‹#›</a:t>
            </a:fld>
            <a:endParaRPr lang="en-US" sz="14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Time evaluation of multiple possible unicorns</a:t>
            </a:r>
          </a:p>
        </p:txBody>
      </p:sp>
      <p:sp>
        <p:nvSpPr>
          <p:cNvPr id="162" name="PlaceHolder 3"/>
          <p:cNvSpPr>
            <a:spLocks noGrp="1"/>
          </p:cNvSpPr>
          <p:nvPr>
            <p:ph type="sldNum" idx="3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A087EFD-0AB4-429E-88D3-0F82DAA3EB6E}" type="slidenum"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5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20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Automted</a:t>
            </a:r>
            <a:r>
              <a:rPr lang="en-US" sz="20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 AI </a:t>
            </a:r>
            <a:r>
              <a:rPr lang="en-US" sz="20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Portolio</a:t>
            </a:r>
            <a:r>
              <a:rPr lang="en-US" sz="20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 compilation showing the best portfolio composition</a:t>
            </a:r>
          </a:p>
          <a:p>
            <a:pPr indent="0">
              <a:lnSpc>
                <a:spcPct val="100000"/>
              </a:lnSpc>
              <a:buNone/>
            </a:pPr>
            <a:r>
              <a:rPr lang="en-US" sz="20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AnalystAI</a:t>
            </a:r>
            <a:r>
              <a:rPr lang="en-US" sz="20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, </a:t>
            </a:r>
            <a:r>
              <a:rPr lang="en-US" sz="20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ResearcherAI</a:t>
            </a:r>
            <a:r>
              <a:rPr lang="en-US" sz="20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 and </a:t>
            </a:r>
            <a:r>
              <a:rPr lang="en-US" sz="20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Protfolio</a:t>
            </a:r>
            <a:r>
              <a:rPr lang="en-US" sz="20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 consultant</a:t>
            </a:r>
          </a:p>
        </p:txBody>
      </p:sp>
      <p:sp>
        <p:nvSpPr>
          <p:cNvPr id="165" name="PlaceHolder 3"/>
          <p:cNvSpPr>
            <a:spLocks noGrp="1"/>
          </p:cNvSpPr>
          <p:nvPr>
            <p:ph type="sldNum" idx="3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909FA32-0789-4646-9058-723047EE5D9A}" type="slidenum">
              <a:rPr lang="en-US" sz="12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7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8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704160" y="889920"/>
            <a:ext cx="9989280" cy="3598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rm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54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5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695855F-66A7-468B-B031-C4D25D64DAB2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11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the outline text format</a:t>
            </a:r>
          </a:p>
          <a:p>
            <a:pPr marL="864000" lvl="1" indent="-324000">
              <a:lnSpc>
                <a:spcPct val="11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Outline Level</a:t>
            </a:r>
          </a:p>
          <a:p>
            <a:pPr marL="1296000" lvl="2" indent="-288000">
              <a:lnSpc>
                <a:spcPct val="11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Outline Level</a:t>
            </a:r>
          </a:p>
          <a:p>
            <a:pPr marL="1728000" lvl="3" indent="-216000">
              <a:lnSpc>
                <a:spcPct val="11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Outline Level</a:t>
            </a:r>
          </a:p>
          <a:p>
            <a:pPr marL="2160000" lvl="4" indent="-216000">
              <a:lnSpc>
                <a:spcPct val="11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Outline Level</a:t>
            </a:r>
          </a:p>
          <a:p>
            <a:pPr marL="2592000" lvl="5" indent="-216000">
              <a:lnSpc>
                <a:spcPct val="11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Sixth Outline Level</a:t>
            </a:r>
          </a:p>
          <a:p>
            <a:pPr marL="3024000" lvl="6" indent="-216000">
              <a:lnSpc>
                <a:spcPct val="11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with Cap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65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704160" y="1069920"/>
            <a:ext cx="4093200" cy="13165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183280" y="1069920"/>
            <a:ext cx="6171840" cy="47908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2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2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704160" y="2551320"/>
            <a:ext cx="4093200" cy="33188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dt" idx="28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ftr" idx="29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71" name="PlaceHolder 6"/>
          <p:cNvSpPr>
            <a:spLocks noGrp="1"/>
          </p:cNvSpPr>
          <p:nvPr>
            <p:ph type="sldNum" idx="30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F329E39-5D75-4F26-89AE-4F7E69E231D1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2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73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704160" y="1066680"/>
            <a:ext cx="4102920" cy="131724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32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183280" y="1066680"/>
            <a:ext cx="6171840" cy="47937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32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icon to add picture</a:t>
            </a:r>
            <a:endParaRPr lang="de-DE" sz="32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704160" y="2552760"/>
            <a:ext cx="4102920" cy="33159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dt" idx="31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ftr" idx="32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79" name="PlaceHolder 6"/>
          <p:cNvSpPr>
            <a:spLocks noGrp="1"/>
          </p:cNvSpPr>
          <p:nvPr>
            <p:ph type="sldNum" idx="33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B8E9BAB-1841-418C-9EE6-B4B6EE344651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8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700560" y="2221920"/>
            <a:ext cx="10690920" cy="373968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dt" idx="4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ftr" idx="5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13" name="PlaceHolder 5"/>
          <p:cNvSpPr>
            <a:spLocks noGrp="1"/>
          </p:cNvSpPr>
          <p:nvPr>
            <p:ph type="sldNum" idx="6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6FFFEDA-F6EA-4571-8EFA-CB765378801B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5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9242280" y="997920"/>
            <a:ext cx="2348640" cy="498456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768960" y="997920"/>
            <a:ext cx="8472960" cy="4984560"/>
          </a:xfrm>
          <a:prstGeom prst="rect">
            <a:avLst/>
          </a:prstGeom>
          <a:noFill/>
          <a:ln w="0">
            <a:noFill/>
          </a:ln>
        </p:spPr>
        <p:txBody>
          <a:bodyPr vert="eaVert"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7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8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20" name="PlaceHolder 5"/>
          <p:cNvSpPr>
            <a:spLocks noGrp="1"/>
          </p:cNvSpPr>
          <p:nvPr>
            <p:ph type="sldNum" idx="9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D4B9E21-961A-40DD-BE9F-8C383F8F4686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22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00560" y="2221920"/>
            <a:ext cx="10690920" cy="3739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dt" idx="10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ftr" idx="11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27" name="PlaceHolder 5"/>
          <p:cNvSpPr>
            <a:spLocks noGrp="1"/>
          </p:cNvSpPr>
          <p:nvPr>
            <p:ph type="sldNum" idx="12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308A766-362E-4A79-B7CF-5EF62831A31F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29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715320" y="1709640"/>
            <a:ext cx="10631880" cy="2852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6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6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715320" y="4589640"/>
            <a:ext cx="10631880" cy="1499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24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dt" idx="13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ftr" idx="14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34" name="PlaceHolder 5"/>
          <p:cNvSpPr>
            <a:spLocks noGrp="1"/>
          </p:cNvSpPr>
          <p:nvPr>
            <p:ph type="sldNum" idx="15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AC7B181-F67E-4489-BFBB-487EFF1FC59B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36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704160" y="2221920"/>
            <a:ext cx="5211720" cy="3739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181200" y="2221920"/>
            <a:ext cx="5211720" cy="3739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dt" idx="16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ftr" idx="17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42" name="PlaceHolder 6"/>
          <p:cNvSpPr>
            <a:spLocks noGrp="1"/>
          </p:cNvSpPr>
          <p:nvPr>
            <p:ph type="sldNum" idx="18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BEBE041-4283-49D0-800A-4038DA94932D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44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704160" y="929160"/>
            <a:ext cx="10689120" cy="7981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704160" y="1756440"/>
            <a:ext cx="5211720" cy="657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1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704160" y="2442600"/>
            <a:ext cx="5211720" cy="3519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body"/>
          </p:nvPr>
        </p:nvSpPr>
        <p:spPr>
          <a:xfrm>
            <a:off x="6181200" y="1756440"/>
            <a:ext cx="5211720" cy="657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indent="0" defTabSz="914400">
              <a:lnSpc>
                <a:spcPct val="11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en-US" sz="1600" b="1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text styles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6181200" y="2442600"/>
            <a:ext cx="5211720" cy="35190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228600" indent="-228600" defTabSz="914400">
              <a:lnSpc>
                <a:spcPct val="11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Click to edit Master text styles</a:t>
            </a:r>
            <a:endParaRPr lang="de-DE" sz="2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685800" lvl="1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Second level</a:t>
            </a:r>
            <a:endParaRPr lang="de-DE" sz="18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143000" lvl="2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6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Third level</a:t>
            </a:r>
            <a:endParaRPr lang="de-DE" sz="16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1600200" lvl="3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Fourth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  <a:p>
            <a:pPr marL="2057400" lvl="4" indent="-228600" defTabSz="914400">
              <a:lnSpc>
                <a:spcPct val="11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Fifth level</a:t>
            </a:r>
            <a:endParaRPr lang="de-DE" sz="14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50" name="PlaceHolder 6"/>
          <p:cNvSpPr>
            <a:spLocks noGrp="1"/>
          </p:cNvSpPr>
          <p:nvPr>
            <p:ph type="dt" idx="19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1" name="PlaceHolder 7"/>
          <p:cNvSpPr>
            <a:spLocks noGrp="1"/>
          </p:cNvSpPr>
          <p:nvPr>
            <p:ph type="ftr" idx="20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2" name="PlaceHolder 8"/>
          <p:cNvSpPr>
            <a:spLocks noGrp="1"/>
          </p:cNvSpPr>
          <p:nvPr>
            <p:ph type="sldNum" idx="21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165326DE-348F-4FF0-BCB4-1E651FB5FDFB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54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00560" y="914400"/>
            <a:ext cx="10690920" cy="1307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indent="0" defTabSz="914400">
              <a:lnSpc>
                <a:spcPct val="100000"/>
              </a:lnSpc>
              <a:buNone/>
            </a:pPr>
            <a:r>
              <a:rPr lang="en-US" sz="4000" b="0" u="none" strike="noStrike" cap="all" spc="31">
                <a:solidFill>
                  <a:schemeClr val="dk1"/>
                </a:solidFill>
                <a:effectLst/>
                <a:uFillTx/>
                <a:latin typeface="Univers Condensed"/>
              </a:rPr>
              <a:t>Click to edit Master title style</a:t>
            </a:r>
            <a:endParaRPr lang="de-DE" sz="4000" b="0" u="none" strike="noStrike">
              <a:solidFill>
                <a:schemeClr val="dk1"/>
              </a:solidFill>
              <a:effectLst/>
              <a:uFillTx/>
              <a:latin typeface="Calisto M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dt" idx="22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ftr" idx="23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58" name="PlaceHolder 4"/>
          <p:cNvSpPr>
            <a:spLocks noGrp="1"/>
          </p:cNvSpPr>
          <p:nvPr>
            <p:ph type="sldNum" idx="24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2CF85EB-0F3E-4D89-BB32-FA95D45A1E7C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Straight Connector 6"/>
          <p:cNvCxnSpPr/>
          <p:nvPr/>
        </p:nvCxnSpPr>
        <p:spPr>
          <a:xfrm>
            <a:off x="799920" y="723600"/>
            <a:ext cx="1059228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60" name="Straight Connector 7"/>
          <p:cNvCxnSpPr/>
          <p:nvPr/>
        </p:nvCxnSpPr>
        <p:spPr>
          <a:xfrm>
            <a:off x="799920" y="6142680"/>
            <a:ext cx="1059228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61" name="PlaceHolder 1"/>
          <p:cNvSpPr>
            <a:spLocks noGrp="1"/>
          </p:cNvSpPr>
          <p:nvPr>
            <p:ph type="dt" idx="25"/>
          </p:nvPr>
        </p:nvSpPr>
        <p:spPr>
          <a:xfrm>
            <a:off x="8369280" y="6356520"/>
            <a:ext cx="254916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r>
              <a:rPr lang="en-US" sz="1050" b="0" u="none" strike="noStrike">
                <a:solidFill>
                  <a:schemeClr val="dk1"/>
                </a:solidFill>
                <a:effectLst/>
                <a:uFillTx/>
                <a:latin typeface="Univers Condensed"/>
              </a:rPr>
              <a:t>&lt;date/time&gt;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ftr" idx="26"/>
          </p:nvPr>
        </p:nvSpPr>
        <p:spPr>
          <a:xfrm>
            <a:off x="704160" y="6356520"/>
            <a:ext cx="453924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63" name="PlaceHolder 3"/>
          <p:cNvSpPr>
            <a:spLocks noGrp="1"/>
          </p:cNvSpPr>
          <p:nvPr>
            <p:ph type="sldNum" idx="27"/>
          </p:nvPr>
        </p:nvSpPr>
        <p:spPr>
          <a:xfrm>
            <a:off x="10919160" y="6356520"/>
            <a:ext cx="672120" cy="3646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93B59D9-AF46-4767-B31F-4C4A02E52D40}" type="slidenum">
              <a:rPr lang="en-US" sz="18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‹#›</a:t>
            </a:fld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4446720" y="4948200"/>
            <a:ext cx="6770880" cy="10051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b">
            <a:normAutofit/>
          </a:bodyPr>
          <a:lstStyle/>
          <a:p>
            <a:pPr defTabSz="914400">
              <a:lnSpc>
                <a:spcPct val="11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n-US" sz="20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Torben G. Ella S. Philip S. Benedikt K. Jannick W.</a:t>
            </a:r>
            <a:endParaRPr lang="en-US" sz="20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88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89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90" name="Rechteck 4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91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92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93" name="Grafik 33" descr="Ein Bild, das Schrift, Logo, Text, Grafiken enthält.&#10;&#10;KI-generierte Inhalte können fehlerhaft sein."/>
          <p:cNvPicPr/>
          <p:nvPr/>
        </p:nvPicPr>
        <p:blipFill>
          <a:blip r:embed="rId2"/>
          <a:srcRect l="-1764" t="28566" b="26991"/>
          <a:stretch/>
        </p:blipFill>
        <p:spPr>
          <a:xfrm>
            <a:off x="7832520" y="2361240"/>
            <a:ext cx="3784320" cy="1652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4" name="Textfeld 34"/>
          <p:cNvSpPr/>
          <p:nvPr/>
        </p:nvSpPr>
        <p:spPr>
          <a:xfrm>
            <a:off x="3695760" y="1092240"/>
            <a:ext cx="3879000" cy="3382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Karlsruher</a:t>
            </a:r>
            <a:endParaRPr lang="en-US" sz="5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5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Institut</a:t>
            </a:r>
            <a:endParaRPr lang="en-US" sz="5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5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Für</a:t>
            </a:r>
            <a:endParaRPr lang="en-US" sz="5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de-DE" sz="5400" b="0" u="none" strike="noStrike" dirty="0" err="1">
                <a:solidFill>
                  <a:schemeClr val="dk1"/>
                </a:solidFill>
                <a:effectLst/>
                <a:uFillTx/>
                <a:latin typeface="Calisto MT"/>
              </a:rPr>
              <a:t>Kœri</a:t>
            </a:r>
            <a:endParaRPr lang="en-US" sz="5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96" name="Rechteck 1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97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98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99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00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01" name="Textfeld 11"/>
          <p:cNvSpPr/>
          <p:nvPr/>
        </p:nvSpPr>
        <p:spPr>
          <a:xfrm>
            <a:off x="6084720" y="903960"/>
            <a:ext cx="2979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Vision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Picture 2"/>
          <p:cNvSpPr/>
          <p:nvPr/>
        </p:nvSpPr>
        <p:spPr>
          <a:xfrm>
            <a:off x="9065160" y="2136600"/>
            <a:ext cx="2574000" cy="2574000"/>
          </a:xfrm>
          <a:prstGeom prst="roundRect">
            <a:avLst>
              <a:gd name="adj" fmla="val 1666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3" name="Textfeld 17"/>
          <p:cNvSpPr/>
          <p:nvPr/>
        </p:nvSpPr>
        <p:spPr>
          <a:xfrm>
            <a:off x="3533040" y="2152440"/>
            <a:ext cx="4990680" cy="338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Finding rising startup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Consider recent trends and news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Fast acquisition of relevant data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Precise data overview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04" name="Grafik 1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06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07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08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09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10" name="Textfeld 11"/>
          <p:cNvSpPr/>
          <p:nvPr/>
        </p:nvSpPr>
        <p:spPr>
          <a:xfrm>
            <a:off x="6084720" y="903960"/>
            <a:ext cx="2979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Problem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1" name="Picture 2"/>
          <p:cNvSpPr/>
          <p:nvPr/>
        </p:nvSpPr>
        <p:spPr>
          <a:xfrm>
            <a:off x="9065160" y="2136600"/>
            <a:ext cx="2574000" cy="2574000"/>
          </a:xfrm>
          <a:prstGeom prst="roundRect">
            <a:avLst>
              <a:gd name="adj" fmla="val 1666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2" name="Textfeld 17"/>
          <p:cNvSpPr/>
          <p:nvPr/>
        </p:nvSpPr>
        <p:spPr>
          <a:xfrm>
            <a:off x="3533040" y="2152440"/>
            <a:ext cx="4990680" cy="2650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Information overload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Scattered or biased data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No access to data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de-DE" sz="2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Correct priorization of tasks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3" name="Rechteck 7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14" name="Grafik 6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16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17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18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19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20" name="Textfeld 11"/>
          <p:cNvSpPr/>
          <p:nvPr/>
        </p:nvSpPr>
        <p:spPr>
          <a:xfrm>
            <a:off x="3533040" y="851040"/>
            <a:ext cx="8658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Road-map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1" name="Picture 2"/>
          <p:cNvSpPr/>
          <p:nvPr/>
        </p:nvSpPr>
        <p:spPr>
          <a:xfrm>
            <a:off x="8889120" y="2059920"/>
            <a:ext cx="2727720" cy="2727720"/>
          </a:xfrm>
          <a:prstGeom prst="roundRect">
            <a:avLst>
              <a:gd name="adj" fmla="val 1666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Textfeld 2"/>
          <p:cNvSpPr/>
          <p:nvPr/>
        </p:nvSpPr>
        <p:spPr>
          <a:xfrm>
            <a:off x="3533040" y="2211120"/>
            <a:ext cx="4990680" cy="338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Analyze pitch decks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scraping of Real-time news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AI web-research 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Automated scoring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Portfolio advisory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3" name="Rechteck 2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24" name="Grafik 2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5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26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27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28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29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30" name="Textfeld 11"/>
          <p:cNvSpPr/>
          <p:nvPr/>
        </p:nvSpPr>
        <p:spPr>
          <a:xfrm>
            <a:off x="6084720" y="903960"/>
            <a:ext cx="297972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de-DE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Value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" name="Textfeld 2"/>
          <p:cNvSpPr/>
          <p:nvPr/>
        </p:nvSpPr>
        <p:spPr>
          <a:xfrm>
            <a:off x="3533040" y="2211120"/>
            <a:ext cx="4990680" cy="3747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Investors: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Broad view on multiple startups 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Information about current market situation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Time efficient evaluation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lang="en-US" sz="2400" b="1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Founders: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Accelerate funding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Evaluation of competitors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33" name="Grafik 1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92844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4" name="Rechteck 3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35" name="Grafik 3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6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37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38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pic>
        <p:nvPicPr>
          <p:cNvPr id="139" name="Picture 138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680" y="-543960"/>
            <a:ext cx="12218760" cy="7945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06" fill="hold"/>
                                        <p:tgtEl>
                                          <p:spTgt spid="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139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139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41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42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43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44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45" name="Textfeld 11"/>
          <p:cNvSpPr/>
          <p:nvPr/>
        </p:nvSpPr>
        <p:spPr>
          <a:xfrm>
            <a:off x="2995920" y="933480"/>
            <a:ext cx="9195480" cy="91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5400" b="0" u="none" strike="noStrike">
                <a:solidFill>
                  <a:schemeClr val="dk1"/>
                </a:solidFill>
                <a:effectLst/>
                <a:uFillTx/>
                <a:latin typeface="Calisto MT"/>
              </a:rPr>
              <a:t>Our Approach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6" name="Textfeld 3"/>
          <p:cNvSpPr/>
          <p:nvPr/>
        </p:nvSpPr>
        <p:spPr>
          <a:xfrm>
            <a:off x="3520080" y="2044800"/>
            <a:ext cx="6633720" cy="3381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Extract valuable information from pitch decks using OpenAI - </a:t>
            </a:r>
            <a:r>
              <a:rPr lang="en-US" sz="2400" b="0" u="none" strike="noStrike" dirty="0" err="1">
                <a:solidFill>
                  <a:schemeClr val="dk1"/>
                </a:solidFill>
                <a:effectLst/>
                <a:uFillTx/>
                <a:latin typeface="Calisto MT"/>
              </a:rPr>
              <a:t>VisionAPI</a:t>
            </a: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Crawl reputable news publishers</a:t>
            </a: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GPT-Internet research for market situation and massing details</a:t>
            </a: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Courier New"/>
              <a:buChar char="o"/>
            </a:pPr>
            <a:r>
              <a:rPr lang="en-US" sz="2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Using of </a:t>
            </a:r>
            <a:r>
              <a:rPr lang="en-US" sz="2400" b="0" u="none" strike="noStrike" dirty="0" err="1">
                <a:solidFill>
                  <a:schemeClr val="dk1"/>
                </a:solidFill>
                <a:effectLst/>
                <a:uFillTx/>
                <a:latin typeface="Calisto MT"/>
              </a:rPr>
              <a:t>AgenticAI</a:t>
            </a:r>
            <a:r>
              <a:rPr lang="en-US" sz="2400" b="0" u="none" strike="noStrike" dirty="0">
                <a:solidFill>
                  <a:schemeClr val="dk1"/>
                </a:solidFill>
                <a:effectLst/>
                <a:uFillTx/>
                <a:latin typeface="Calisto MT"/>
              </a:rPr>
              <a:t> for expert evaluation</a:t>
            </a:r>
            <a:endParaRPr lang="en-US" sz="24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47" name="Grafik 1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928440" y="4093560"/>
            <a:ext cx="1675800" cy="2010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48" name="Rechteck 5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49" name="Grafik 4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0" name="Rectangl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cxnSp>
        <p:nvCxnSpPr>
          <p:cNvPr id="151" name="Straight Connector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723600"/>
            <a:ext cx="5706720" cy="360"/>
          </a:xfrm>
          <a:prstGeom prst="straightConnector1">
            <a:avLst/>
          </a:prstGeom>
          <a:ln w="44450">
            <a:solidFill>
              <a:srgbClr val="000000"/>
            </a:solidFill>
          </a:ln>
        </p:spPr>
      </p:cxnSp>
      <p:cxnSp>
        <p:nvCxnSpPr>
          <p:cNvPr id="152" name="Straight Connector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723640" y="6134040"/>
            <a:ext cx="5668560" cy="360"/>
          </a:xfrm>
          <a:prstGeom prst="straightConnector1">
            <a:avLst/>
          </a:prstGeom>
          <a:ln w="12700">
            <a:solidFill>
              <a:srgbClr val="000000"/>
            </a:solidFill>
          </a:ln>
        </p:spPr>
      </p:cxnSp>
      <p:sp>
        <p:nvSpPr>
          <p:cNvPr id="153" name="Rechteck 14"/>
          <p:cNvSpPr/>
          <p:nvPr/>
        </p:nvSpPr>
        <p:spPr>
          <a:xfrm>
            <a:off x="3533040" y="67356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54" name="Rechteck 15"/>
          <p:cNvSpPr/>
          <p:nvPr/>
        </p:nvSpPr>
        <p:spPr>
          <a:xfrm>
            <a:off x="3533040" y="6094440"/>
            <a:ext cx="8083800" cy="79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34560" rIns="90000" bIns="3456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sp>
        <p:nvSpPr>
          <p:cNvPr id="155" name="Textfeld 11"/>
          <p:cNvSpPr/>
          <p:nvPr/>
        </p:nvSpPr>
        <p:spPr>
          <a:xfrm>
            <a:off x="4823640" y="673560"/>
            <a:ext cx="5498280" cy="1035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15000"/>
              </a:lnSpc>
              <a:spcAft>
                <a:spcPts val="799"/>
              </a:spcAft>
            </a:pPr>
            <a:r>
              <a:rPr lang="en-US" sz="5400" b="0" u="none" strike="noStrike">
                <a:solidFill>
                  <a:schemeClr val="dk1"/>
                </a:solidFill>
                <a:effectLst/>
                <a:uFillTx/>
                <a:latin typeface="Calisto MT"/>
                <a:ea typeface="Times New Roman"/>
              </a:rPr>
              <a:t>Questions</a:t>
            </a:r>
            <a:endParaRPr lang="en-US" sz="5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6" name="Picture 2" descr="r/KaIT - Nett h[ie]r. "/>
          <p:cNvSpPr/>
          <p:nvPr/>
        </p:nvSpPr>
        <p:spPr>
          <a:xfrm>
            <a:off x="5138640" y="2233080"/>
            <a:ext cx="4881600" cy="2966040"/>
          </a:xfrm>
          <a:prstGeom prst="roundRect">
            <a:avLst>
              <a:gd name="adj" fmla="val 16667"/>
            </a:avLst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en-US" sz="18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157" name="Grafik 1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92844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8" name="Rechteck 6"/>
          <p:cNvSpPr/>
          <p:nvPr/>
        </p:nvSpPr>
        <p:spPr>
          <a:xfrm>
            <a:off x="0" y="0"/>
            <a:ext cx="2995920" cy="6858000"/>
          </a:xfrm>
          <a:prstGeom prst="rect">
            <a:avLst/>
          </a:prstGeom>
          <a:solidFill>
            <a:srgbClr val="071F77"/>
          </a:solidFill>
          <a:ln>
            <a:solidFill>
              <a:srgbClr val="734B67">
                <a:shade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endParaRPr lang="en-US" sz="1800" b="0" u="none" strike="noStrike">
              <a:solidFill>
                <a:schemeClr val="lt1"/>
              </a:solidFill>
              <a:effectLst/>
              <a:uFillTx/>
              <a:latin typeface="Calisto MT"/>
            </a:endParaRPr>
          </a:p>
        </p:txBody>
      </p:sp>
      <p:pic>
        <p:nvPicPr>
          <p:cNvPr id="159" name="Grafik 5" descr="Ein Bild, das Text, Quadrat, Rechteck, Screenshot enthält.&#10;&#10;KI-generierte Inhalte können fehlerhaft sein."/>
          <p:cNvPicPr/>
          <p:nvPr/>
        </p:nvPicPr>
        <p:blipFill>
          <a:blip r:embed="rId3"/>
          <a:stretch/>
        </p:blipFill>
        <p:spPr>
          <a:xfrm>
            <a:off x="610200" y="4083120"/>
            <a:ext cx="1675800" cy="2010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</TotalTime>
  <Words>142</Words>
  <Application>Microsoft Macintosh PowerPoint</Application>
  <PresentationFormat>Widescreen</PresentationFormat>
  <Paragraphs>54</Paragraphs>
  <Slides>8</Slides>
  <Notes>2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Calisto MT</vt:lpstr>
      <vt:lpstr>Courier New</vt:lpstr>
      <vt:lpstr>Symbol</vt:lpstr>
      <vt:lpstr>Times New Roman</vt:lpstr>
      <vt:lpstr>Univers Condensed</vt:lpstr>
      <vt:lpstr>Wingdings</vt:lpstr>
      <vt:lpstr>ChronicleVTI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Jannick Wiggert</dc:creator>
  <dc:description/>
  <cp:lastModifiedBy>Torben Groetzinger</cp:lastModifiedBy>
  <cp:revision>15</cp:revision>
  <dcterms:created xsi:type="dcterms:W3CDTF">2025-04-24T00:32:11Z</dcterms:created>
  <dcterms:modified xsi:type="dcterms:W3CDTF">2025-04-24T09:53:02Z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1</vt:i4>
  </property>
  <property fmtid="{D5CDD505-2E9C-101B-9397-08002B2CF9AE}" pid="3" name="MMClips">
    <vt:i4>1</vt:i4>
  </property>
  <property fmtid="{D5CDD505-2E9C-101B-9397-08002B2CF9AE}" pid="4" name="Notes">
    <vt:i4>2</vt:i4>
  </property>
  <property fmtid="{D5CDD505-2E9C-101B-9397-08002B2CF9AE}" pid="5" name="PresentationFormat">
    <vt:lpwstr>Widescreen</vt:lpwstr>
  </property>
  <property fmtid="{D5CDD505-2E9C-101B-9397-08002B2CF9AE}" pid="6" name="Slides">
    <vt:i4>8</vt:i4>
  </property>
</Properties>
</file>